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270" r:id="rId9"/>
    <p:sldId id="271" r:id="rId10"/>
    <p:sldId id="274" r:id="rId11"/>
    <p:sldId id="275" r:id="rId12"/>
    <p:sldId id="265" r:id="rId13"/>
    <p:sldId id="266" r:id="rId14"/>
    <p:sldId id="268" r:id="rId15"/>
    <p:sldId id="269" r:id="rId16"/>
    <p:sldId id="260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59F"/>
    <a:srgbClr val="5C6670"/>
    <a:srgbClr val="A50034"/>
    <a:srgbClr val="B8B8B8"/>
    <a:srgbClr val="6D5047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F390-6B51-0142-909E-2B00B502133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928F-3235-4A44-9EFB-721250788F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403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5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09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09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97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00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84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05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5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8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9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9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7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46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09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0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ines-stetienne.f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492896"/>
            <a:ext cx="511256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3933057"/>
            <a:ext cx="5112568" cy="129614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7th CIRP IPSS Conference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1872208" cy="187220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805263"/>
            <a:ext cx="9144000" cy="10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527914" y="5445224"/>
            <a:ext cx="1874777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5402691" y="54452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7277468" y="5445224"/>
            <a:ext cx="1874777" cy="288032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slogan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17742"/>
          <a:stretch/>
        </p:blipFill>
        <p:spPr>
          <a:xfrm>
            <a:off x="2195736" y="5948194"/>
            <a:ext cx="5184576" cy="7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6" y="1556793"/>
            <a:ext cx="7211144" cy="403244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3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4966320" cy="125157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96855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C66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27914" y="1844824"/>
            <a:ext cx="1874777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402691" y="18448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277468" y="1844824"/>
            <a:ext cx="1874777" cy="288032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332656"/>
            <a:ext cx="205172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02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8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2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7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43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1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1989857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4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ines-stetienne.fr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4053"/>
            <a:ext cx="1402632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4067944" y="6384053"/>
            <a:ext cx="4104456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66" y="6381328"/>
            <a:ext cx="533086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1124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6" y="1556793"/>
            <a:ext cx="7211144" cy="44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6381328"/>
            <a:ext cx="870010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44" y="6381328"/>
            <a:ext cx="4104456" cy="360000"/>
          </a:xfrm>
          <a:prstGeom prst="rect">
            <a:avLst/>
          </a:prstGeom>
          <a:solidFill>
            <a:srgbClr val="5F259F"/>
          </a:solidFill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92696"/>
            <a:ext cx="46754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7544" y="692696"/>
            <a:ext cx="46754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35088" y="692696"/>
            <a:ext cx="467544" cy="360040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F259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6381328"/>
            <a:ext cx="252028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Institut Mines-Télécom</a:t>
            </a:r>
            <a:endParaRPr lang="fr-FR" sz="1000" dirty="0"/>
          </a:p>
        </p:txBody>
      </p:sp>
      <p:pic>
        <p:nvPicPr>
          <p:cNvPr id="12" name="Image 11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42676"/>
            <a:ext cx="791564" cy="7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5F259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F259F"/>
        </a:buClr>
        <a:buSzPct val="100000"/>
        <a:buFont typeface="Wingdings" pitchFamily="2" charset="2"/>
        <a:buChar char="n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5C667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1489"/>
        </a:buClr>
        <a:buFont typeface="Arial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hyperlink" Target="mailto:dina.andriankaja@emse.fr" TargetMode="External"/><Relationship Id="rId7" Type="http://schemas.openxmlformats.org/officeDocument/2006/relationships/hyperlink" Target="https://www.facebook.com/MinesSaintEtienne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blogrecherche.wp.mines-telecom.fr/" TargetMode="External"/><Relationship Id="rId5" Type="http://schemas.openxmlformats.org/officeDocument/2006/relationships/hyperlink" Target="https://twitter.com/MINES_StEtienne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hyperlink" Target="https://plus.google.com/1002311757952909875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771800" y="980728"/>
            <a:ext cx="5904656" cy="3672408"/>
          </a:xfrm>
        </p:spPr>
        <p:txBody>
          <a:bodyPr>
            <a:normAutofit/>
          </a:bodyPr>
          <a:lstStyle/>
          <a:p>
            <a:pPr algn="ctr"/>
            <a:r>
              <a:rPr lang="fr-FR" sz="2800" dirty="0" err="1" smtClean="0"/>
              <a:t>Assessing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environmental</a:t>
            </a:r>
            <a:r>
              <a:rPr lang="fr-FR" sz="2800" dirty="0" smtClean="0"/>
              <a:t> impacts of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IPSS </a:t>
            </a:r>
            <a:r>
              <a:rPr lang="fr-FR" sz="2800" dirty="0" err="1" smtClean="0"/>
              <a:t>deployment</a:t>
            </a:r>
            <a:r>
              <a:rPr lang="fr-FR" sz="2800" dirty="0" smtClean="0"/>
              <a:t> scenarios for the light commercial </a:t>
            </a:r>
            <a:r>
              <a:rPr lang="fr-FR" sz="2800" dirty="0" err="1" smtClean="0"/>
              <a:t>vehicle</a:t>
            </a:r>
            <a:r>
              <a:rPr lang="fr-FR" sz="2800" dirty="0" smtClean="0"/>
              <a:t> (LCV) </a:t>
            </a:r>
            <a:r>
              <a:rPr lang="fr-FR" sz="2800" dirty="0" err="1" smtClean="0"/>
              <a:t>industry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1800" dirty="0" smtClean="0"/>
              <a:t>Dina ANDRIANKAJA</a:t>
            </a:r>
            <a:br>
              <a:rPr lang="fr-FR" sz="1800" dirty="0" smtClean="0"/>
            </a:br>
            <a:r>
              <a:rPr lang="fr-FR" sz="1800" dirty="0" smtClean="0"/>
              <a:t>Natacha GONDRAN</a:t>
            </a:r>
            <a:br>
              <a:rPr lang="fr-FR" sz="1800" dirty="0" smtClean="0"/>
            </a:br>
            <a:r>
              <a:rPr lang="fr-FR" sz="1800" dirty="0" err="1" smtClean="0"/>
              <a:t>Jesus</a:t>
            </a:r>
            <a:r>
              <a:rPr lang="fr-FR" sz="1800" dirty="0" smtClean="0"/>
              <a:t> GONZALEZ-FELIU</a:t>
            </a:r>
            <a:endParaRPr lang="fr-FR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419872" y="5085184"/>
            <a:ext cx="4464496" cy="57606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7th CIRP IPSS </a:t>
            </a:r>
            <a:r>
              <a:rPr lang="fr-FR" dirty="0" err="1" smtClean="0"/>
              <a:t>Conference</a:t>
            </a:r>
            <a:r>
              <a:rPr lang="fr-FR" dirty="0" smtClean="0"/>
              <a:t>, </a:t>
            </a:r>
            <a:r>
              <a:rPr lang="fr-FR" dirty="0" err="1" smtClean="0"/>
              <a:t>may</a:t>
            </a:r>
            <a:r>
              <a:rPr lang="fr-FR" dirty="0" smtClean="0"/>
              <a:t> 2015</a:t>
            </a:r>
          </a:p>
        </p:txBody>
      </p:sp>
      <p:pic>
        <p:nvPicPr>
          <p:cNvPr id="6" name="Image 5" descr="sloga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17742"/>
          <a:stretch/>
        </p:blipFill>
        <p:spPr>
          <a:xfrm>
            <a:off x="2195736" y="5948194"/>
            <a:ext cx="5184576" cy="75766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	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" y="1010413"/>
            <a:ext cx="5049600" cy="3787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5"/>
          <a:stretch/>
        </p:blipFill>
        <p:spPr>
          <a:xfrm>
            <a:off x="4923000" y="988466"/>
            <a:ext cx="3947535" cy="37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	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" y="1010413"/>
            <a:ext cx="5049600" cy="3787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5"/>
          <a:stretch/>
        </p:blipFill>
        <p:spPr>
          <a:xfrm>
            <a:off x="4923000" y="988466"/>
            <a:ext cx="3947535" cy="3787200"/>
          </a:xfrm>
          <a:prstGeom prst="rect">
            <a:avLst/>
          </a:prstGeom>
        </p:spPr>
      </p:pic>
      <p:graphicFrame>
        <p:nvGraphicFramePr>
          <p:cNvPr id="9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98413"/>
              </p:ext>
            </p:extLst>
          </p:nvPr>
        </p:nvGraphicFramePr>
        <p:xfrm>
          <a:off x="755576" y="4869160"/>
          <a:ext cx="72104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936104"/>
                <a:gridCol w="864096"/>
                <a:gridCol w="792088"/>
                <a:gridCol w="72970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vehicles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routes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daily distance (km)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5355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assessment: LCA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Impacts of all different stages of the LCV’ s life (production, operation, maintenance, disposal)</a:t>
            </a:r>
          </a:p>
          <a:p>
            <a:r>
              <a:rPr lang="en-GB" dirty="0" smtClean="0"/>
              <a:t>Direct impacts and Indirect impacts</a:t>
            </a:r>
          </a:p>
          <a:p>
            <a:endParaRPr lang="en-GB" dirty="0" smtClean="0"/>
          </a:p>
          <a:p>
            <a:r>
              <a:rPr lang="en-GB" dirty="0" smtClean="0"/>
              <a:t>Method based on the standardized LCA methodology (ISO 14040)</a:t>
            </a:r>
          </a:p>
          <a:p>
            <a:r>
              <a:rPr lang="en-GB" dirty="0" smtClean="0"/>
              <a:t>Functional unit: to deliver 70t of goods from 31 carriers to the urban </a:t>
            </a:r>
            <a:r>
              <a:rPr lang="en-GB" dirty="0" err="1" smtClean="0"/>
              <a:t>center</a:t>
            </a:r>
            <a:r>
              <a:rPr lang="en-GB" dirty="0" smtClean="0"/>
              <a:t> in one day</a:t>
            </a:r>
          </a:p>
          <a:p>
            <a:r>
              <a:rPr lang="en-GB" dirty="0" smtClean="0"/>
              <a:t>Impact method: </a:t>
            </a:r>
            <a:r>
              <a:rPr lang="en-GB" dirty="0" err="1" smtClean="0"/>
              <a:t>ReciPe</a:t>
            </a:r>
            <a:endParaRPr lang="en-GB" dirty="0" smtClean="0"/>
          </a:p>
          <a:p>
            <a:r>
              <a:rPr lang="en-GB" dirty="0" smtClean="0"/>
              <a:t>Nine impact categories considered</a:t>
            </a:r>
          </a:p>
          <a:p>
            <a:r>
              <a:rPr lang="en-GB" dirty="0" smtClean="0"/>
              <a:t>Data used : </a:t>
            </a:r>
            <a:r>
              <a:rPr lang="en-GB" dirty="0" err="1" smtClean="0"/>
              <a:t>ecoinvent</a:t>
            </a:r>
            <a:r>
              <a:rPr lang="en-GB" dirty="0" smtClean="0"/>
              <a:t> database v2.1 (2010)</a:t>
            </a:r>
          </a:p>
          <a:p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categories considered</a:t>
            </a:r>
            <a:endParaRPr lang="en-GB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945304"/>
              </p:ext>
            </p:extLst>
          </p:nvPr>
        </p:nvGraphicFramePr>
        <p:xfrm>
          <a:off x="683568" y="1412776"/>
          <a:ext cx="7632848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440160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Impact categories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Substances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Global</a:t>
                      </a:r>
                      <a:r>
                        <a:rPr lang="en-GB" baseline="0" dirty="0" smtClean="0"/>
                        <a:t> warming potential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 CO2 </a:t>
                      </a:r>
                      <a:r>
                        <a:rPr lang="en-GB" dirty="0" err="1" smtClean="0"/>
                        <a:t>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greenhouse gases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Terrestrial acidification potential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 SO2 </a:t>
                      </a:r>
                      <a:r>
                        <a:rPr lang="en-GB" dirty="0" err="1" smtClean="0"/>
                        <a:t>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NH3, SO2, NOx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Photochemical</a:t>
                      </a:r>
                      <a:r>
                        <a:rPr lang="en-GB" baseline="0" dirty="0" smtClean="0"/>
                        <a:t> oxidant formation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 NMVOC </a:t>
                      </a:r>
                      <a:r>
                        <a:rPr lang="en-GB" dirty="0" err="1" smtClean="0"/>
                        <a:t>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Non-methane volatile organic compounds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Particulate matter formation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 PM10 </a:t>
                      </a:r>
                      <a:r>
                        <a:rPr lang="en-GB" dirty="0" err="1" smtClean="0"/>
                        <a:t>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PM, SO2, NOx, NH3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Fossil depletion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 oil </a:t>
                      </a:r>
                      <a:r>
                        <a:rPr lang="en-GB" dirty="0" err="1" smtClean="0"/>
                        <a:t>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Coal, gas, oil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Metal depletion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 Fe </a:t>
                      </a:r>
                      <a:r>
                        <a:rPr lang="en-GB" dirty="0" err="1" smtClean="0"/>
                        <a:t>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metals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Urban land occupation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m²*a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Fossil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MJ </a:t>
                      </a:r>
                      <a:r>
                        <a:rPr lang="en-GB" dirty="0" err="1" smtClean="0"/>
                        <a:t>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Coal, gas,</a:t>
                      </a:r>
                      <a:r>
                        <a:rPr lang="en-GB" baseline="0" dirty="0" smtClean="0"/>
                        <a:t> oil, peat, uranium, primary forest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Renewable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MJ </a:t>
                      </a:r>
                      <a:r>
                        <a:rPr lang="en-GB" dirty="0" err="1" smtClean="0"/>
                        <a:t>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Hydro, wind, geo, solar, biomass energies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results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694583"/>
              </p:ext>
            </p:extLst>
          </p:nvPr>
        </p:nvGraphicFramePr>
        <p:xfrm>
          <a:off x="395536" y="2060848"/>
          <a:ext cx="8208912" cy="30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2232248"/>
                <a:gridCol w="2088232"/>
              </a:tblGrid>
              <a:tr h="4788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Reduction of impacts</a:t>
                      </a:r>
                    </a:p>
                    <a:p>
                      <a:pPr algn="ctr"/>
                      <a:r>
                        <a:rPr lang="en-GB" dirty="0" smtClean="0"/>
                        <a:t>Gap to the</a:t>
                      </a:r>
                      <a:r>
                        <a:rPr lang="en-GB" baseline="0" dirty="0" smtClean="0"/>
                        <a:t> reference scenario (S0)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GB" dirty="0" smtClean="0"/>
                        <a:t>Scenarios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Direct</a:t>
                      </a:r>
                      <a:r>
                        <a:rPr lang="en-GB" baseline="0" dirty="0" smtClean="0"/>
                        <a:t> impacts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Indirect impacts</a:t>
                      </a:r>
                      <a:endParaRPr lang="en-GB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GB" dirty="0" smtClean="0"/>
                        <a:t>S0:</a:t>
                      </a:r>
                      <a:r>
                        <a:rPr lang="en-GB" baseline="0" dirty="0" smtClean="0"/>
                        <a:t> traditional transport organization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GB" dirty="0" smtClean="0"/>
                        <a:t>S1: internal</a:t>
                      </a:r>
                      <a:r>
                        <a:rPr lang="en-GB" baseline="0" dirty="0" smtClean="0"/>
                        <a:t> reorganization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4 %</a:t>
                      </a:r>
                      <a:endParaRPr lang="en-GB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GB" dirty="0" smtClean="0"/>
                        <a:t>S2: vehicle sharing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15 %</a:t>
                      </a:r>
                      <a:endParaRPr lang="en-GB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GB" dirty="0" smtClean="0"/>
                        <a:t>S3: logistics pooling system</a:t>
                      </a:r>
                      <a:r>
                        <a:rPr lang="en-GB" baseline="0" dirty="0" smtClean="0"/>
                        <a:t> (UDC)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35 %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44 %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4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and perspectives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IPSS configurations </a:t>
            </a:r>
            <a:r>
              <a:rPr lang="en-GB" dirty="0" smtClean="0">
                <a:sym typeface="Wingdings" panose="05000000000000000000" pitchFamily="2" charset="2"/>
              </a:rPr>
              <a:t> reduction of the number of vehicles / reduction of the kilometres travelled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Then environmental gains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The best IPSS configuration is UDC but its implementation requires several conditions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S1, S2 can give best environmental impacts if we considered “green vehicles”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Method sensible to the functional unit 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transferable when the same functional unit is used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63888" y="2492897"/>
            <a:ext cx="5400600" cy="864096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fr-FR" sz="2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fr-FR" sz="2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28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fr-FR" sz="2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attention!</a:t>
            </a:r>
            <a:endParaRPr lang="fr-FR" sz="28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563888" y="3501008"/>
            <a:ext cx="5112568" cy="172819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hlinkClick r:id="rId3"/>
              </a:rPr>
              <a:t>dina.andriankaja@emse.fr</a:t>
            </a:r>
            <a:endParaRPr lang="fr-FR" dirty="0" smtClean="0"/>
          </a:p>
          <a:p>
            <a:r>
              <a:rPr lang="fr-FR" dirty="0" smtClean="0"/>
              <a:t>Ecole des Mines de Saint-Etienne / PIESO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Une école de l'Institut Mines-Télécom</a:t>
            </a:r>
          </a:p>
        </p:txBody>
      </p:sp>
      <p:pic>
        <p:nvPicPr>
          <p:cNvPr id="6" name="Image 5" descr="sloga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17742"/>
          <a:stretch/>
        </p:blipFill>
        <p:spPr>
          <a:xfrm>
            <a:off x="2195736" y="5948194"/>
            <a:ext cx="5184576" cy="757662"/>
          </a:xfrm>
          <a:prstGeom prst="rect">
            <a:avLst/>
          </a:prstGeom>
        </p:spPr>
      </p:pic>
      <p:pic>
        <p:nvPicPr>
          <p:cNvPr id="1026" name="Picture 2" descr="Twitter Mines Saint-Etienn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48" y="40770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acebook Mines Saint-Etienn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6" y="40770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+ Mines Saint-Etienn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82" y="40770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Blog Mines Saint-Etienn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68" y="40770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491880" y="476672"/>
            <a:ext cx="4966320" cy="1251570"/>
          </a:xfrm>
        </p:spPr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3491880" y="2276872"/>
            <a:ext cx="5472608" cy="3361928"/>
          </a:xfrm>
        </p:spPr>
        <p:txBody>
          <a:bodyPr/>
          <a:lstStyle/>
          <a:p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Context</a:t>
            </a:r>
            <a:r>
              <a:rPr lang="fr-FR" dirty="0" smtClean="0"/>
              <a:t> and objective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/>
              <a:t>Scenarios </a:t>
            </a:r>
            <a:r>
              <a:rPr lang="fr-FR" dirty="0" err="1" smtClean="0"/>
              <a:t>assessment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r>
              <a:rPr lang="fr-FR" dirty="0" smtClean="0"/>
              <a:t> (LCA)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Results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/>
              <a:t>Conclusion and perspectives</a:t>
            </a:r>
          </a:p>
          <a:p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Reduction</a:t>
            </a:r>
            <a:r>
              <a:rPr lang="fr-FR" dirty="0" smtClean="0"/>
              <a:t> of GHG </a:t>
            </a:r>
            <a:r>
              <a:rPr lang="fr-FR" dirty="0" err="1" smtClean="0"/>
              <a:t>emissions</a:t>
            </a:r>
            <a:r>
              <a:rPr lang="fr-FR" dirty="0" smtClean="0"/>
              <a:t> of transport</a:t>
            </a:r>
          </a:p>
          <a:p>
            <a:r>
              <a:rPr lang="fr-FR" dirty="0" err="1" smtClean="0"/>
              <a:t>Sustainable</a:t>
            </a:r>
            <a:r>
              <a:rPr lang="fr-FR" dirty="0" smtClean="0"/>
              <a:t>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goods</a:t>
            </a:r>
            <a:r>
              <a:rPr lang="fr-FR" dirty="0" smtClean="0"/>
              <a:t> transport</a:t>
            </a:r>
          </a:p>
          <a:p>
            <a:r>
              <a:rPr lang="fr-FR" dirty="0" smtClean="0"/>
              <a:t>Green </a:t>
            </a:r>
            <a:r>
              <a:rPr lang="fr-FR" dirty="0" err="1" smtClean="0"/>
              <a:t>vehicles</a:t>
            </a:r>
            <a:r>
              <a:rPr lang="fr-FR" dirty="0" smtClean="0"/>
              <a:t> vs green organisation</a:t>
            </a:r>
            <a:endParaRPr lang="fr-FR" dirty="0"/>
          </a:p>
          <a:p>
            <a:r>
              <a:rPr lang="fr-FR" dirty="0" smtClean="0"/>
              <a:t>PSS </a:t>
            </a:r>
            <a:r>
              <a:rPr lang="fr-FR" dirty="0" err="1" smtClean="0"/>
              <a:t>schemes</a:t>
            </a:r>
            <a:r>
              <a:rPr lang="fr-FR" dirty="0" smtClean="0"/>
              <a:t>: care-sharing, public-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partnerships</a:t>
            </a:r>
            <a:r>
              <a:rPr lang="fr-FR" dirty="0" smtClean="0"/>
              <a:t> …</a:t>
            </a:r>
          </a:p>
          <a:p>
            <a:r>
              <a:rPr lang="fr-FR" dirty="0" err="1" smtClean="0"/>
              <a:t>Advantages</a:t>
            </a:r>
            <a:r>
              <a:rPr lang="fr-FR" dirty="0" smtClean="0"/>
              <a:t> of PSS: </a:t>
            </a:r>
            <a:r>
              <a:rPr lang="fr-FR" dirty="0" err="1" smtClean="0"/>
              <a:t>economics</a:t>
            </a:r>
            <a:r>
              <a:rPr lang="fr-FR" dirty="0" smtClean="0"/>
              <a:t>, </a:t>
            </a:r>
            <a:r>
              <a:rPr lang="fr-FR" dirty="0" err="1" smtClean="0"/>
              <a:t>environmental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Objective: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r>
              <a:rPr lang="fr-FR" dirty="0" smtClean="0"/>
              <a:t> of </a:t>
            </a:r>
            <a:r>
              <a:rPr lang="fr-FR" dirty="0" err="1" smtClean="0"/>
              <a:t>different</a:t>
            </a:r>
            <a:r>
              <a:rPr lang="fr-FR" dirty="0" smtClean="0"/>
              <a:t> IPSS scenarios for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goods</a:t>
            </a:r>
            <a:r>
              <a:rPr lang="fr-FR" dirty="0" smtClean="0"/>
              <a:t> transport</a:t>
            </a:r>
            <a:r>
              <a:rPr lang="fr-FR" dirty="0"/>
              <a:t>		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360468"/>
            <a:ext cx="7211144" cy="1124316"/>
          </a:xfrm>
        </p:spPr>
        <p:txBody>
          <a:bodyPr/>
          <a:lstStyle/>
          <a:p>
            <a:r>
              <a:rPr lang="fr-FR" dirty="0" smtClean="0"/>
              <a:t>Construction of scenarios / </a:t>
            </a:r>
            <a:r>
              <a:rPr lang="fr-FR" dirty="0" err="1" smtClean="0"/>
              <a:t>Hypotheses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2686" y="2255484"/>
            <a:ext cx="7211144" cy="4485884"/>
          </a:xfrm>
        </p:spPr>
        <p:txBody>
          <a:bodyPr>
            <a:normAutofit/>
          </a:bodyPr>
          <a:lstStyle/>
          <a:p>
            <a:r>
              <a:rPr lang="fr-FR" dirty="0" smtClean="0"/>
              <a:t>Carrier </a:t>
            </a:r>
            <a:r>
              <a:rPr lang="fr-FR" dirty="0" err="1" smtClean="0"/>
              <a:t>behavior</a:t>
            </a:r>
            <a:r>
              <a:rPr lang="fr-FR" dirty="0" smtClean="0"/>
              <a:t> data</a:t>
            </a:r>
          </a:p>
          <a:p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vehicles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3.5t of full </a:t>
            </a:r>
            <a:r>
              <a:rPr lang="fr-FR" dirty="0" err="1" smtClean="0"/>
              <a:t>loaded</a:t>
            </a:r>
            <a:r>
              <a:rPr lang="fr-FR" dirty="0" smtClean="0"/>
              <a:t> </a:t>
            </a:r>
            <a:r>
              <a:rPr lang="fr-FR" dirty="0" err="1" smtClean="0"/>
              <a:t>weight</a:t>
            </a:r>
            <a:endParaRPr lang="fr-FR" dirty="0" smtClean="0"/>
          </a:p>
          <a:p>
            <a:r>
              <a:rPr lang="fr-FR" dirty="0" smtClean="0"/>
              <a:t>100 </a:t>
            </a:r>
            <a:r>
              <a:rPr lang="fr-FR" dirty="0" err="1" smtClean="0"/>
              <a:t>representative</a:t>
            </a:r>
            <a:r>
              <a:rPr lang="fr-FR" dirty="0" smtClean="0"/>
              <a:t> </a:t>
            </a:r>
            <a:r>
              <a:rPr lang="fr-FR" dirty="0" err="1" smtClean="0"/>
              <a:t>vehicle’s</a:t>
            </a:r>
            <a:r>
              <a:rPr lang="fr-FR" dirty="0" smtClean="0"/>
              <a:t> rounds for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delivery</a:t>
            </a:r>
            <a:r>
              <a:rPr lang="fr-FR" dirty="0" smtClean="0"/>
              <a:t> (routes made </a:t>
            </a:r>
            <a:r>
              <a:rPr lang="fr-FR" dirty="0" err="1" smtClean="0"/>
              <a:t>with</a:t>
            </a:r>
            <a:r>
              <a:rPr lang="fr-FR" dirty="0" smtClean="0"/>
              <a:t> LCV)</a:t>
            </a:r>
          </a:p>
          <a:p>
            <a:r>
              <a:rPr lang="fr-FR" dirty="0" smtClean="0"/>
              <a:t>Focus on </a:t>
            </a:r>
            <a:r>
              <a:rPr lang="fr-FR" dirty="0" err="1" smtClean="0"/>
              <a:t>third</a:t>
            </a:r>
            <a:r>
              <a:rPr lang="fr-FR" dirty="0" smtClean="0"/>
              <a:t>-party transport </a:t>
            </a:r>
            <a:r>
              <a:rPr lang="fr-FR" dirty="0" err="1" smtClean="0"/>
              <a:t>only</a:t>
            </a:r>
            <a:endParaRPr lang="fr-FR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32" y="0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Construction of scenarios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Reference scenario (0):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company</a:t>
            </a:r>
            <a:r>
              <a:rPr lang="fr-FR" dirty="0" smtClean="0"/>
              <a:t> </a:t>
            </a:r>
            <a:r>
              <a:rPr lang="fr-FR" dirty="0" err="1" smtClean="0"/>
              <a:t>owns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LCV </a:t>
            </a:r>
            <a:r>
              <a:rPr lang="fr-FR" dirty="0" err="1" smtClean="0"/>
              <a:t>fleet</a:t>
            </a:r>
            <a:endParaRPr lang="fr-FR" dirty="0" smtClean="0"/>
          </a:p>
          <a:p>
            <a:r>
              <a:rPr lang="fr-FR" dirty="0" smtClean="0"/>
              <a:t>Scenario 1: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reorganization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</a:t>
            </a:r>
            <a:r>
              <a:rPr lang="fr-FR" dirty="0" smtClean="0"/>
              <a:t>easing system + routes’ </a:t>
            </a:r>
            <a:r>
              <a:rPr lang="fr-FR" dirty="0" err="1" smtClean="0"/>
              <a:t>optimization</a:t>
            </a:r>
            <a:r>
              <a:rPr lang="fr-FR" dirty="0" smtClean="0"/>
              <a:t> (</a:t>
            </a:r>
            <a:r>
              <a:rPr lang="fr-FR" dirty="0" err="1" smtClean="0"/>
              <a:t>reduction</a:t>
            </a:r>
            <a:r>
              <a:rPr lang="fr-FR" dirty="0" smtClean="0"/>
              <a:t> of the </a:t>
            </a:r>
            <a:r>
              <a:rPr lang="fr-FR" dirty="0" err="1" smtClean="0"/>
              <a:t>number</a:t>
            </a:r>
            <a:r>
              <a:rPr lang="fr-FR" dirty="0" smtClean="0"/>
              <a:t> of LCV)</a:t>
            </a:r>
          </a:p>
          <a:p>
            <a:r>
              <a:rPr lang="fr-FR" dirty="0" smtClean="0"/>
              <a:t>Scenario 2: </a:t>
            </a:r>
            <a:r>
              <a:rPr lang="fr-FR" dirty="0" err="1" smtClean="0"/>
              <a:t>Vehicle</a:t>
            </a:r>
            <a:r>
              <a:rPr lang="fr-FR" dirty="0" smtClean="0"/>
              <a:t> sharing system</a:t>
            </a:r>
          </a:p>
          <a:p>
            <a:pPr marL="0" indent="0">
              <a:buNone/>
            </a:pPr>
            <a:r>
              <a:rPr lang="fr-FR" dirty="0" smtClean="0"/>
              <a:t>Leasing system + </a:t>
            </a:r>
            <a:r>
              <a:rPr lang="fr-FR" dirty="0" err="1" smtClean="0"/>
              <a:t>logistics</a:t>
            </a:r>
            <a:r>
              <a:rPr lang="fr-FR" dirty="0" smtClean="0"/>
              <a:t> sharing system (</a:t>
            </a:r>
            <a:r>
              <a:rPr lang="fr-FR" dirty="0" err="1" smtClean="0"/>
              <a:t>vehicles</a:t>
            </a:r>
            <a:r>
              <a:rPr lang="fr-FR" dirty="0" smtClean="0"/>
              <a:t> are </a:t>
            </a:r>
            <a:r>
              <a:rPr lang="fr-FR" dirty="0" err="1" smtClean="0"/>
              <a:t>common</a:t>
            </a:r>
            <a:r>
              <a:rPr lang="fr-FR" dirty="0" smtClean="0"/>
              <a:t> to all </a:t>
            </a:r>
            <a:r>
              <a:rPr lang="fr-FR" dirty="0" err="1" smtClean="0"/>
              <a:t>users</a:t>
            </a:r>
            <a:r>
              <a:rPr lang="fr-FR" dirty="0" smtClean="0"/>
              <a:t>)</a:t>
            </a:r>
          </a:p>
          <a:p>
            <a:r>
              <a:rPr lang="fr-FR" dirty="0" smtClean="0"/>
              <a:t>Scenario 3: </a:t>
            </a:r>
            <a:r>
              <a:rPr lang="fr-FR" dirty="0" err="1" smtClean="0"/>
              <a:t>Logistics</a:t>
            </a:r>
            <a:r>
              <a:rPr lang="fr-FR" dirty="0" smtClean="0"/>
              <a:t> </a:t>
            </a:r>
            <a:r>
              <a:rPr lang="fr-FR" dirty="0" err="1" smtClean="0"/>
              <a:t>pooling</a:t>
            </a:r>
            <a:r>
              <a:rPr lang="fr-FR" dirty="0" smtClean="0"/>
              <a:t> system</a:t>
            </a:r>
          </a:p>
          <a:p>
            <a:pPr marL="0" indent="0">
              <a:buNone/>
            </a:pPr>
            <a:r>
              <a:rPr lang="fr-FR" dirty="0" err="1" smtClean="0"/>
              <a:t>Vehicles</a:t>
            </a:r>
            <a:r>
              <a:rPr lang="fr-FR" dirty="0" smtClean="0"/>
              <a:t> + </a:t>
            </a:r>
            <a:r>
              <a:rPr lang="fr-FR" dirty="0" err="1" smtClean="0"/>
              <a:t>urban</a:t>
            </a:r>
            <a:r>
              <a:rPr lang="fr-FR" dirty="0" smtClean="0"/>
              <a:t> distribution center (UDC)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 scenario (S0)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331640" y="1556793"/>
            <a:ext cx="7322190" cy="4485884"/>
          </a:xfrm>
        </p:spPr>
        <p:txBody>
          <a:bodyPr/>
          <a:lstStyle/>
          <a:p>
            <a:r>
              <a:rPr lang="en-GB" dirty="0" smtClean="0"/>
              <a:t>123 routes </a:t>
            </a:r>
            <a:r>
              <a:rPr lang="en-GB" dirty="0" smtClean="0">
                <a:sym typeface="Wingdings" panose="05000000000000000000" pitchFamily="2" charset="2"/>
              </a:rPr>
              <a:t> 31 carries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Carriers’ platforms location: inside a 14km x 14 km zone in the Eastern part of a city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Each route respect French legislation (driving time)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One vehicle = one driver, but multiple routes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	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" y="1009052"/>
            <a:ext cx="5050800" cy="37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	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" y="1009052"/>
            <a:ext cx="5050800" cy="37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	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7th CIRP IPSS Conference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74"/>
            <a:ext cx="2354680" cy="11149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" y="1010413"/>
            <a:ext cx="5049600" cy="37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Télécom Bretagne">
  <a:themeElements>
    <a:clrScheme name="Personnalisée 3">
      <a:dk1>
        <a:srgbClr val="000000"/>
      </a:dk1>
      <a:lt1>
        <a:srgbClr val="FFFFFF"/>
      </a:lt1>
      <a:dk2>
        <a:srgbClr val="5F259F"/>
      </a:dk2>
      <a:lt2>
        <a:srgbClr val="5C6670"/>
      </a:lt2>
      <a:accent1>
        <a:srgbClr val="5F259F"/>
      </a:accent1>
      <a:accent2>
        <a:srgbClr val="000000"/>
      </a:accent2>
      <a:accent3>
        <a:srgbClr val="001489"/>
      </a:accent3>
      <a:accent4>
        <a:srgbClr val="5F259F"/>
      </a:accent4>
      <a:accent5>
        <a:srgbClr val="000000"/>
      </a:accent5>
      <a:accent6>
        <a:srgbClr val="6D5047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671</Words>
  <Application>Microsoft Office PowerPoint</Application>
  <PresentationFormat>Affichage à l'écran (4:3)</PresentationFormat>
  <Paragraphs>188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Télécom Bretagne</vt:lpstr>
      <vt:lpstr>Assessing the environmental impacts of different IPSS deployment scenarios for the light commercial vehicle (LCV) industry  Dina ANDRIANKAJA Natacha GONDRAN Jesus GONZALEZ-FELIU</vt:lpstr>
      <vt:lpstr>Agenda</vt:lpstr>
      <vt:lpstr>Context</vt:lpstr>
      <vt:lpstr>Construction of scenarios / Hypotheses</vt:lpstr>
      <vt:lpstr>Construction of scenarios</vt:lpstr>
      <vt:lpstr>Reference scenario (S0)</vt:lpstr>
      <vt:lpstr>Scenarios </vt:lpstr>
      <vt:lpstr>Scenarios </vt:lpstr>
      <vt:lpstr>Scenarios </vt:lpstr>
      <vt:lpstr>Scenarios </vt:lpstr>
      <vt:lpstr>Scenarios </vt:lpstr>
      <vt:lpstr>Environmental assessment: LCA</vt:lpstr>
      <vt:lpstr>Impact categories considered</vt:lpstr>
      <vt:lpstr>Main results</vt:lpstr>
      <vt:lpstr>Conclusion and perspectives</vt:lpstr>
      <vt:lpstr>Thank you for your attention!</vt:lpstr>
    </vt:vector>
  </TitlesOfParts>
  <Company>Institut Mines-Télécom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Charpenel;Implica</dc:creator>
  <cp:lastModifiedBy>MEDINI Khaled</cp:lastModifiedBy>
  <cp:revision>82</cp:revision>
  <cp:lastPrinted>2015-05-21T06:34:05Z</cp:lastPrinted>
  <dcterms:created xsi:type="dcterms:W3CDTF">2013-01-04T16:51:24Z</dcterms:created>
  <dcterms:modified xsi:type="dcterms:W3CDTF">2015-06-11T09:09:06Z</dcterms:modified>
</cp:coreProperties>
</file>